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260" r:id="rId4"/>
    <p:sldId id="261" r:id="rId5"/>
    <p:sldId id="264" r:id="rId6"/>
    <p:sldId id="265" r:id="rId7"/>
    <p:sldId id="266" r:id="rId8"/>
    <p:sldId id="267" r:id="rId9"/>
    <p:sldId id="28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89" r:id="rId20"/>
    <p:sldId id="277" r:id="rId21"/>
    <p:sldId id="278" r:id="rId22"/>
    <p:sldId id="279" r:id="rId23"/>
    <p:sldId id="280" r:id="rId24"/>
    <p:sldId id="281" r:id="rId25"/>
    <p:sldId id="282" r:id="rId26"/>
    <p:sldId id="290" r:id="rId27"/>
    <p:sldId id="283" r:id="rId28"/>
    <p:sldId id="288" r:id="rId29"/>
    <p:sldId id="263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AD1"/>
    <a:srgbClr val="656565"/>
    <a:srgbClr val="141414"/>
    <a:srgbClr val="0D0D0D"/>
    <a:srgbClr val="366E9D"/>
    <a:srgbClr val="FFD141"/>
    <a:srgbClr val="377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 autoAdjust="0"/>
    <p:restoredTop sz="94145" autoAdjust="0"/>
  </p:normalViewPr>
  <p:slideViewPr>
    <p:cSldViewPr snapToGrid="0">
      <p:cViewPr varScale="1">
        <p:scale>
          <a:sx n="87" d="100"/>
          <a:sy n="87" d="100"/>
        </p:scale>
        <p:origin x="24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90733-0870-4EAF-A070-3F56CEA80069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8831-9963-4955-94E8-0FB12A20F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0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2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4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5685-E381-46E9-9E6B-DE6B61683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FD75-4D6A-4AD9-9AA9-4C22D59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40AC-ACED-4EB7-9BDE-7AC526B5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C01-939F-4CFB-A70F-08C2372E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97BD-204E-4592-9EE4-8768256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3BE4-22A1-4788-BF84-FAA4522D2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0" y="222648"/>
            <a:ext cx="9376411" cy="1325563"/>
          </a:xfrm>
        </p:spPr>
        <p:txBody>
          <a:bodyPr/>
          <a:lstStyle>
            <a:lvl1pPr>
              <a:defRPr>
                <a:solidFill>
                  <a:srgbClr val="656565"/>
                </a:solidFill>
              </a:defRPr>
            </a:lvl1pPr>
          </a:lstStyle>
          <a:p>
            <a:r>
              <a:rPr lang="en-US" dirty="0"/>
              <a:t>Place Icon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8BE9-FF53-4F28-8897-CE0DA3C5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>
            <a:lvl1pPr>
              <a:buClr>
                <a:srgbClr val="2B9AD1"/>
              </a:buClr>
              <a:defRPr/>
            </a:lvl1pPr>
            <a:lvl2pPr>
              <a:buClr>
                <a:srgbClr val="2B9AD1"/>
              </a:buClr>
              <a:defRPr/>
            </a:lvl2pPr>
            <a:lvl3pPr>
              <a:buClr>
                <a:srgbClr val="2B9AD1"/>
              </a:buClr>
              <a:defRPr/>
            </a:lvl3pPr>
            <a:lvl4pPr>
              <a:buClr>
                <a:srgbClr val="2B9AD1"/>
              </a:buClr>
              <a:defRPr/>
            </a:lvl4pPr>
            <a:lvl5pPr>
              <a:buClr>
                <a:srgbClr val="2B9AD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822E-766F-44B7-8672-D0820E90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0F71-68B1-4940-B643-B2ACEF8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1C2B-1331-4BF2-B99C-3A896EA9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3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6AA8F5-F208-4153-915C-A16D4CF5F335}"/>
              </a:ext>
            </a:extLst>
          </p:cNvPr>
          <p:cNvSpPr/>
          <p:nvPr userDrawn="1"/>
        </p:nvSpPr>
        <p:spPr>
          <a:xfrm>
            <a:off x="731520" y="-1"/>
            <a:ext cx="11460480" cy="6126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A6E3D-FE5D-48D4-B850-BDF305837644}"/>
              </a:ext>
            </a:extLst>
          </p:cNvPr>
          <p:cNvSpPr/>
          <p:nvPr userDrawn="1"/>
        </p:nvSpPr>
        <p:spPr>
          <a:xfrm>
            <a:off x="0" y="6126480"/>
            <a:ext cx="12192000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0520B-AAAE-4479-9F26-3FD316991257}"/>
              </a:ext>
            </a:extLst>
          </p:cNvPr>
          <p:cNvSpPr/>
          <p:nvPr userDrawn="1"/>
        </p:nvSpPr>
        <p:spPr>
          <a:xfrm>
            <a:off x="0" y="1"/>
            <a:ext cx="731520" cy="6126480"/>
          </a:xfrm>
          <a:prstGeom prst="rect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63BF0-BE82-4A68-B69C-3C62506D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2648"/>
            <a:ext cx="1070229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2911-EC51-4571-A19D-A8D68979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366920"/>
            <a:ext cx="10702291" cy="475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3A9A-94CC-4069-98A0-930B4BBD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B72A-83A7-427E-8983-0996030F3C55}" type="datetimeFigureOut">
              <a:rPr lang="en-US" smtClean="0"/>
              <a:t>8/16/2017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ABEF-8827-4822-BBE9-D0BF895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F12B6-854C-42A2-B878-5E5B7F6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0B7D668-E2CE-4906-B9B1-E23E79D322BE}"/>
              </a:ext>
            </a:extLst>
          </p:cNvPr>
          <p:cNvSpPr/>
          <p:nvPr userDrawn="1"/>
        </p:nvSpPr>
        <p:spPr>
          <a:xfrm rot="5400000">
            <a:off x="0" y="6126478"/>
            <a:ext cx="731520" cy="731520"/>
          </a:xfrm>
          <a:prstGeom prst="rtTriangle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87D12-C321-4646-9BAD-508F746D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8437"/>
            <a:ext cx="7304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Tx/>
        <a:buBlip>
          <a:blip r:embed="rId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4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djangogirls.org/en/" TargetMode="External"/><Relationship Id="rId2" Type="http://schemas.openxmlformats.org/officeDocument/2006/relationships/hyperlink" Target="https://docs.djangoproject.com/en/1.11/intro/tutorial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hyperlink" Target="https://www.youtube.com/watch?v=qgGIqRFvFFk&amp;list=PL6gx4Cwl9DGBlmzzFcLgDhKTTfNLfX1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deploying-python" TargetMode="External"/><Relationship Id="rId2" Type="http://schemas.openxmlformats.org/officeDocument/2006/relationships/hyperlink" Target="https://docs.djangoproject.com/en/1.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hyperlink" Target="https://github.com/noah-dev/pykc_django_talk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E9F5B-B37A-46B8-930D-367668A8E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45000" pencil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1654934" y="-1353518"/>
            <a:ext cx="8882130" cy="896720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12914-D071-469B-BB13-502B1521A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1862"/>
            <a:ext cx="9144000" cy="2460625"/>
          </a:xfrm>
        </p:spPr>
        <p:txBody>
          <a:bodyPr>
            <a:normAutofit/>
          </a:bodyPr>
          <a:lstStyle/>
          <a:p>
            <a:r>
              <a:rPr lang="en-US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Build a Web App with Django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B1EDD-C766-4B45-BD64-9D01E1EA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458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Slides &amp; Code: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https://github.com/noah-dev/pykc_django_talk</a:t>
            </a:r>
          </a:p>
        </p:txBody>
      </p:sp>
    </p:spTree>
    <p:extLst>
      <p:ext uri="{BB962C8B-B14F-4D97-AF65-F5344CB8AC3E}">
        <p14:creationId xmlns:p14="http://schemas.microsoft.com/office/powerpoint/2010/main" val="23572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the needed Folders &amp; Files</a:t>
            </a:r>
            <a:endParaRPr lang="en-US" b="1" dirty="0"/>
          </a:p>
          <a:p>
            <a:r>
              <a:rPr lang="en-US" b="1" dirty="0"/>
              <a:t>django-admin startproject demo</a:t>
            </a:r>
          </a:p>
          <a:p>
            <a:r>
              <a:rPr lang="en-US" b="1" dirty="0"/>
              <a:t>python manage.py startapp todo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demo</a:t>
            </a:r>
            <a:r>
              <a:rPr lang="en-US" dirty="0"/>
              <a:t> folder will contain the main server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todo</a:t>
            </a:r>
            <a:r>
              <a:rPr lang="en-US" dirty="0"/>
              <a:t> folder will contain the app, managed by main server</a:t>
            </a:r>
          </a:p>
          <a:p>
            <a:r>
              <a:rPr lang="en-US" dirty="0"/>
              <a:t>Add the todo app to </a:t>
            </a:r>
            <a:r>
              <a:rPr lang="en-US" i="1" dirty="0"/>
              <a:t>settings.py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8A62A-54CD-44D2-9CE5-2A710D36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1548211"/>
            <a:ext cx="2901438" cy="430013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CFFB0F53-0AB1-42DE-A4B9-0F8ED8838F43}"/>
              </a:ext>
            </a:extLst>
          </p:cNvPr>
          <p:cNvSpPr/>
          <p:nvPr/>
        </p:nvSpPr>
        <p:spPr>
          <a:xfrm>
            <a:off x="9275754" y="2564805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CC99169-5B11-484C-85B8-EA1036E42008}"/>
              </a:ext>
            </a:extLst>
          </p:cNvPr>
          <p:cNvSpPr/>
          <p:nvPr/>
        </p:nvSpPr>
        <p:spPr>
          <a:xfrm>
            <a:off x="9275754" y="3698280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D4980501-1C27-4F36-B9DE-0707FCF6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54" y="299857"/>
            <a:ext cx="1171146" cy="117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page to load at which URL? Routing!</a:t>
            </a:r>
          </a:p>
          <a:p>
            <a:r>
              <a:rPr lang="en-US" i="1" dirty="0"/>
              <a:t>urls.py</a:t>
            </a:r>
            <a:r>
              <a:rPr lang="en-US" dirty="0"/>
              <a:t> in </a:t>
            </a:r>
            <a:r>
              <a:rPr lang="en-US" i="1" dirty="0"/>
              <a:t>demo</a:t>
            </a:r>
            <a:r>
              <a:rPr lang="en-US" dirty="0"/>
              <a:t> and </a:t>
            </a:r>
            <a:r>
              <a:rPr lang="en-US" i="1" dirty="0"/>
              <a:t>urls.py in todo</a:t>
            </a:r>
            <a:endParaRPr lang="en-US" dirty="0"/>
          </a:p>
          <a:p>
            <a:r>
              <a:rPr lang="en-US" dirty="0"/>
              <a:t>Direct requested URL to function in </a:t>
            </a:r>
            <a:r>
              <a:rPr lang="en-US" i="1" dirty="0"/>
              <a:t>views.py</a:t>
            </a:r>
          </a:p>
          <a:p>
            <a:pPr marL="0" indent="0">
              <a:buNone/>
            </a:pPr>
            <a:r>
              <a:rPr lang="en-US" dirty="0"/>
              <a:t>What kind of page to load? Views!</a:t>
            </a:r>
          </a:p>
          <a:p>
            <a:r>
              <a:rPr lang="en-US" i="1" dirty="0"/>
              <a:t>views.py </a:t>
            </a:r>
            <a:r>
              <a:rPr lang="en-US" dirty="0"/>
              <a:t>in demo and </a:t>
            </a:r>
            <a:r>
              <a:rPr lang="en-US" i="1" dirty="0"/>
              <a:t>views.py </a:t>
            </a:r>
            <a:r>
              <a:rPr lang="en-US" dirty="0"/>
              <a:t>in </a:t>
            </a:r>
            <a:r>
              <a:rPr lang="en-US" i="1" dirty="0"/>
              <a:t>todo</a:t>
            </a:r>
          </a:p>
          <a:p>
            <a:r>
              <a:rPr lang="en-US" dirty="0"/>
              <a:t>Call a function to provide HTTP Response</a:t>
            </a:r>
          </a:p>
        </p:txBody>
      </p:sp>
      <p:pic>
        <p:nvPicPr>
          <p:cNvPr id="6" name="Graphic 5" descr="Return">
            <a:extLst>
              <a:ext uri="{FF2B5EF4-FFF2-40B4-BE49-F238E27FC236}">
                <a16:creationId xmlns:a16="http://schemas.microsoft.com/office/drawing/2014/main" id="{B483F139-6C55-4C49-A205-E1759CDF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96" y="325439"/>
            <a:ext cx="1222930" cy="122293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0199CD04-D0C4-4E38-8167-DE63593D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461" y="633811"/>
            <a:ext cx="914400" cy="91440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993F8F8-54EF-40CC-AB8E-C6DCB51043E9}"/>
              </a:ext>
            </a:extLst>
          </p:cNvPr>
          <p:cNvSpPr/>
          <p:nvPr/>
        </p:nvSpPr>
        <p:spPr>
          <a:xfrm>
            <a:off x="8676861" y="222648"/>
            <a:ext cx="2134014" cy="885429"/>
          </a:xfrm>
          <a:prstGeom prst="wedgeRectCallout">
            <a:avLst>
              <a:gd name="adj1" fmla="val -55582"/>
              <a:gd name="adj2" fmla="val 20008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me page at oursite.com/todo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4A7CCE7-0C7D-4228-9798-82D50329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507" y="1554997"/>
            <a:ext cx="646768" cy="768036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07A295A-0A66-4259-BFE4-5A87729494AC}"/>
              </a:ext>
            </a:extLst>
          </p:cNvPr>
          <p:cNvSpPr/>
          <p:nvPr/>
        </p:nvSpPr>
        <p:spPr>
          <a:xfrm>
            <a:off x="8673272" y="1439308"/>
            <a:ext cx="2134014" cy="885429"/>
          </a:xfrm>
          <a:prstGeom prst="wedgeRectCallout">
            <a:avLst>
              <a:gd name="adj1" fmla="val 57045"/>
              <a:gd name="adj2" fmla="val 20725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</a:t>
            </a:r>
            <a:r>
              <a:rPr lang="en-US" i="1" dirty="0"/>
              <a:t>urls.py </a:t>
            </a:r>
            <a:r>
              <a:rPr lang="en-US" dirty="0"/>
              <a:t>in </a:t>
            </a:r>
            <a:r>
              <a:rPr lang="en-US" i="1" dirty="0"/>
              <a:t>demo</a:t>
            </a:r>
            <a:endParaRPr lang="en-US" dirty="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E0E02DE5-A073-464D-A5D2-23B5CB488F04}"/>
              </a:ext>
            </a:extLst>
          </p:cNvPr>
          <p:cNvSpPr/>
          <p:nvPr/>
        </p:nvSpPr>
        <p:spPr>
          <a:xfrm rot="10800000" flipH="1">
            <a:off x="10868025" y="63285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CC74CA8C-C562-4E86-901E-5946A20BDC94}"/>
              </a:ext>
            </a:extLst>
          </p:cNvPr>
          <p:cNvSpPr/>
          <p:nvPr/>
        </p:nvSpPr>
        <p:spPr>
          <a:xfrm flipH="1" flipV="1">
            <a:off x="7886286" y="184360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5A339-984B-448D-9251-4926318F611D}"/>
              </a:ext>
            </a:extLst>
          </p:cNvPr>
          <p:cNvSpPr/>
          <p:nvPr/>
        </p:nvSpPr>
        <p:spPr>
          <a:xfrm>
            <a:off x="7886286" y="2603500"/>
            <a:ext cx="1264064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to todo app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17C58B-FEC0-461E-B098-34BAE0201C05}"/>
              </a:ext>
            </a:extLst>
          </p:cNvPr>
          <p:cNvSpPr/>
          <p:nvPr/>
        </p:nvSpPr>
        <p:spPr>
          <a:xfrm>
            <a:off x="9274175" y="2831784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4B71E-0DF8-43E5-9AA3-D85A6B1ACF7F}"/>
              </a:ext>
            </a:extLst>
          </p:cNvPr>
          <p:cNvSpPr/>
          <p:nvPr/>
        </p:nvSpPr>
        <p:spPr>
          <a:xfrm>
            <a:off x="9709149" y="2603500"/>
            <a:ext cx="1825625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</a:t>
            </a:r>
            <a:r>
              <a:rPr lang="en-US" i="1" dirty="0"/>
              <a:t> urls.py in todo</a:t>
            </a:r>
            <a:endParaRPr lang="en-US" dirty="0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0B49EC83-9B10-4726-B45E-BF22F0DA0341}"/>
              </a:ext>
            </a:extLst>
          </p:cNvPr>
          <p:cNvSpPr/>
          <p:nvPr/>
        </p:nvSpPr>
        <p:spPr>
          <a:xfrm rot="16200000" flipH="1">
            <a:off x="10817226" y="3570009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5CAF2-6AB0-4F29-9F5D-71D79CDC1971}"/>
              </a:ext>
            </a:extLst>
          </p:cNvPr>
          <p:cNvSpPr/>
          <p:nvPr/>
        </p:nvSpPr>
        <p:spPr>
          <a:xfrm>
            <a:off x="8798339" y="3669663"/>
            <a:ext cx="2008947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</a:t>
            </a:r>
            <a:r>
              <a:rPr lang="en-US" u="sng" dirty="0"/>
              <a:t>index()</a:t>
            </a:r>
            <a:r>
              <a:rPr lang="en-US" dirty="0"/>
              <a:t> from </a:t>
            </a:r>
            <a:r>
              <a:rPr lang="en-US" i="1" dirty="0"/>
              <a:t>views.py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86566-7422-4E95-8915-4E530C5EC049}"/>
              </a:ext>
            </a:extLst>
          </p:cNvPr>
          <p:cNvSpPr/>
          <p:nvPr/>
        </p:nvSpPr>
        <p:spPr>
          <a:xfrm>
            <a:off x="7947025" y="4671251"/>
            <a:ext cx="2301876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HTTP response and show Page</a:t>
            </a:r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0E8C29F5-84B9-49A8-B6CD-949D6AA9F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0374" y="4694111"/>
            <a:ext cx="914400" cy="9144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099D4C-30BC-40EF-84C7-72FDB6EE324C}"/>
              </a:ext>
            </a:extLst>
          </p:cNvPr>
          <p:cNvSpPr/>
          <p:nvPr/>
        </p:nvSpPr>
        <p:spPr>
          <a:xfrm>
            <a:off x="10350181" y="4979226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B02E7AE0-8343-43D2-9789-7D3A3C37EE14}"/>
              </a:ext>
            </a:extLst>
          </p:cNvPr>
          <p:cNvSpPr/>
          <p:nvPr/>
        </p:nvSpPr>
        <p:spPr>
          <a:xfrm flipH="1" flipV="1">
            <a:off x="7947025" y="3999005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539291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views.py</a:t>
            </a:r>
            <a:r>
              <a:rPr lang="en-US" dirty="0"/>
              <a:t> determines content served to user</a:t>
            </a:r>
            <a:endParaRPr lang="en-US" i="1" dirty="0"/>
          </a:p>
          <a:p>
            <a:r>
              <a:rPr lang="en-US" dirty="0"/>
              <a:t>Returns an HTTP response which is interpreted by the user’s browser</a:t>
            </a:r>
          </a:p>
          <a:p>
            <a:r>
              <a:rPr lang="en-US" dirty="0"/>
              <a:t>Many different ways to return, ranging from simple text, HTML template, to JSON. </a:t>
            </a:r>
          </a:p>
          <a:p>
            <a:r>
              <a:rPr lang="en-US" dirty="0"/>
              <a:t>Can also accept user input via GET/POST request</a:t>
            </a:r>
          </a:p>
        </p:txBody>
      </p:sp>
      <p:pic>
        <p:nvPicPr>
          <p:cNvPr id="5" name="Graphic 4" descr="Binoculars">
            <a:extLst>
              <a:ext uri="{FF2B5EF4-FFF2-40B4-BE49-F238E27FC236}">
                <a16:creationId xmlns:a16="http://schemas.microsoft.com/office/drawing/2014/main" id="{49D6EC03-EC40-4643-877D-E5636054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57" y="325439"/>
            <a:ext cx="1180368" cy="118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00AE7-1FC5-442D-8457-DD978B37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387" y="1548211"/>
            <a:ext cx="4134424" cy="9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600DF-BE4A-4522-A03B-87374652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811" y="2512629"/>
            <a:ext cx="4162999" cy="32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E2A7B-57C9-4685-B712-E91B33F8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16" y="3260738"/>
            <a:ext cx="3897442" cy="237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Model &amp;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10702290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models.py </a:t>
            </a:r>
            <a:r>
              <a:rPr lang="en-US" dirty="0"/>
              <a:t>defines the structure, or schema, of table(s) in the database.</a:t>
            </a:r>
            <a:endParaRPr lang="en-US" i="1" dirty="0"/>
          </a:p>
          <a:p>
            <a:r>
              <a:rPr lang="en-US" dirty="0"/>
              <a:t>Defines how many fields, what kind of fields, and default value.</a:t>
            </a:r>
          </a:p>
          <a:p>
            <a:r>
              <a:rPr lang="en-US" dirty="0"/>
              <a:t>Also defines methods, like magic methods such as __str__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9FB878A5-1FD0-4272-B61E-F6186E33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57" y="295245"/>
            <a:ext cx="1180368" cy="11803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CE0D5C-7561-41AF-B8BF-74A527BF5ABF}"/>
              </a:ext>
            </a:extLst>
          </p:cNvPr>
          <p:cNvSpPr/>
          <p:nvPr/>
        </p:nvSpPr>
        <p:spPr>
          <a:xfrm>
            <a:off x="6448425" y="3920863"/>
            <a:ext cx="4985386" cy="1615736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CA141-383D-4861-904E-611EE0DB6FD7}"/>
              </a:ext>
            </a:extLst>
          </p:cNvPr>
          <p:cNvSpPr/>
          <p:nvPr/>
        </p:nvSpPr>
        <p:spPr>
          <a:xfrm>
            <a:off x="2368716" y="4246906"/>
            <a:ext cx="3037785" cy="937653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35713D-FD59-4D02-91C0-F2616A8DEE21}"/>
              </a:ext>
            </a:extLst>
          </p:cNvPr>
          <p:cNvSpPr/>
          <p:nvPr/>
        </p:nvSpPr>
        <p:spPr>
          <a:xfrm>
            <a:off x="5596860" y="4293936"/>
            <a:ext cx="793057" cy="843591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2508D-7DE0-46DD-B2EE-2145A7DE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933" y="3990856"/>
            <a:ext cx="4868370" cy="14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00EC-672E-4348-9E00-CF150C2E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9FAB-2E9D-4EE4-8D99-5A400A0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47890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the database accept new items</a:t>
            </a:r>
          </a:p>
          <a:p>
            <a:r>
              <a:rPr lang="en-US" b="1" dirty="0"/>
              <a:t>python manage.py makemigrations todo</a:t>
            </a:r>
          </a:p>
          <a:p>
            <a:r>
              <a:rPr lang="en-US" b="1" dirty="0"/>
              <a:t>python manage.py migrate</a:t>
            </a:r>
          </a:p>
          <a:p>
            <a:pPr marL="0" indent="0">
              <a:buNone/>
            </a:pPr>
            <a:r>
              <a:rPr lang="en-US" dirty="0"/>
              <a:t>We’ll also create a superuser (admin)</a:t>
            </a:r>
          </a:p>
          <a:p>
            <a:r>
              <a:rPr lang="en-US" b="1" dirty="0"/>
              <a:t>python manage.py createsuperuser</a:t>
            </a:r>
          </a:p>
          <a:p>
            <a:r>
              <a:rPr lang="en-US" dirty="0"/>
              <a:t>Enter username &amp; password </a:t>
            </a:r>
          </a:p>
        </p:txBody>
      </p:sp>
      <p:pic>
        <p:nvPicPr>
          <p:cNvPr id="7" name="Graphic 6" descr="Share">
            <a:extLst>
              <a:ext uri="{FF2B5EF4-FFF2-40B4-BE49-F238E27FC236}">
                <a16:creationId xmlns:a16="http://schemas.microsoft.com/office/drawing/2014/main" id="{216224A6-654F-4022-A0B8-5609D37F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325360"/>
            <a:ext cx="1120140" cy="1120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CD5D5-9C7E-4B82-9210-55F0F09D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208" y="1548211"/>
            <a:ext cx="4229603" cy="17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8EA8E-14E3-4357-BF30-6E5E487D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24" y="3198045"/>
            <a:ext cx="7460084" cy="2458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database ready, lets add some items to it</a:t>
            </a:r>
          </a:p>
          <a:p>
            <a:r>
              <a:rPr lang="en-US" dirty="0"/>
              <a:t>Add code to </a:t>
            </a:r>
            <a:r>
              <a:rPr lang="en-US" i="1" dirty="0"/>
              <a:t>admin.py</a:t>
            </a:r>
            <a:r>
              <a:rPr lang="en-US" dirty="0"/>
              <a:t> to enable in admin view</a:t>
            </a:r>
          </a:p>
          <a:p>
            <a:r>
              <a:rPr lang="en-US" dirty="0"/>
              <a:t>Using superuser account, log in at localhost:8000/admin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7BF59-F6B7-4E10-BBFA-5149EC12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24" y="3266729"/>
            <a:ext cx="4806881" cy="25086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F8698-59B9-4C52-901F-E5ED46C71E65}"/>
              </a:ext>
            </a:extLst>
          </p:cNvPr>
          <p:cNvGrpSpPr>
            <a:grpSpLocks noChangeAspect="1"/>
          </p:cNvGrpSpPr>
          <p:nvPr/>
        </p:nvGrpSpPr>
        <p:grpSpPr>
          <a:xfrm>
            <a:off x="731520" y="98783"/>
            <a:ext cx="1518669" cy="1371600"/>
            <a:chOff x="680720" y="149623"/>
            <a:chExt cx="1619914" cy="1471614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E7C93B75-3F4C-452E-BC7C-3F827EB7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720" y="149623"/>
              <a:ext cx="1471616" cy="147161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E6E37-0D3A-4D50-A5C3-E0C320826F90}"/>
                </a:ext>
              </a:extLst>
            </p:cNvPr>
            <p:cNvGrpSpPr/>
            <p:nvPr/>
          </p:nvGrpSpPr>
          <p:grpSpPr>
            <a:xfrm rot="16200000">
              <a:off x="1385507" y="538828"/>
              <a:ext cx="933450" cy="896805"/>
              <a:chOff x="7088479" y="442259"/>
              <a:chExt cx="933450" cy="89680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10F9C37-7D4B-41CB-96AA-569DFCA4F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88479" y="633016"/>
                <a:ext cx="933450" cy="504825"/>
              </a:xfrm>
              <a:prstGeom prst="rect">
                <a:avLst/>
              </a:prstGeom>
            </p:spPr>
          </p:pic>
          <p:pic>
            <p:nvPicPr>
              <p:cNvPr id="10" name="Graphic 9" descr="Key">
                <a:extLst>
                  <a:ext uri="{FF2B5EF4-FFF2-40B4-BE49-F238E27FC236}">
                    <a16:creationId xmlns:a16="http://schemas.microsoft.com/office/drawing/2014/main" id="{9C9ADEB8-FD73-452A-B28E-870C98C1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0835" y="442259"/>
                <a:ext cx="896805" cy="8968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91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add some structure with HTML Templates</a:t>
            </a:r>
          </a:p>
          <a:p>
            <a:r>
              <a:rPr lang="en-US" dirty="0"/>
              <a:t>Double curly braces signify variables (e.g. </a:t>
            </a:r>
            <a:r>
              <a:rPr lang="en-US" u="sng" dirty="0"/>
              <a:t>{{ title }}</a:t>
            </a:r>
            <a:r>
              <a:rPr lang="en-US" dirty="0"/>
              <a:t> )</a:t>
            </a:r>
          </a:p>
          <a:p>
            <a:r>
              <a:rPr lang="en-US" dirty="0"/>
              <a:t>Single curly with percent signify logic (e.g. </a:t>
            </a:r>
            <a:r>
              <a:rPr lang="en-US" u="sng" dirty="0"/>
              <a:t>{% for item in items %}</a:t>
            </a:r>
            <a:r>
              <a:rPr lang="en-US" dirty="0"/>
              <a:t>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B68587-96A4-4181-B6C1-8AFDAEEA9C52}"/>
              </a:ext>
            </a:extLst>
          </p:cNvPr>
          <p:cNvSpPr txBox="1">
            <a:spLocks/>
          </p:cNvSpPr>
          <p:nvPr/>
        </p:nvSpPr>
        <p:spPr>
          <a:xfrm>
            <a:off x="815851" y="484987"/>
            <a:ext cx="1241549" cy="79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2B9AD1"/>
                </a:solidFill>
              </a:rPr>
              <a:t>&lt;/&gt;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98E65-CDD2-47FA-BAFE-28322515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3220328"/>
            <a:ext cx="5359804" cy="2701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B0812-0DBF-4735-A52D-4D4615C5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20329"/>
            <a:ext cx="6234344" cy="21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some styling to polish it.</a:t>
            </a:r>
          </a:p>
          <a:p>
            <a:r>
              <a:rPr lang="en-US" dirty="0"/>
              <a:t>Django stores static assets separate from templates</a:t>
            </a:r>
          </a:p>
          <a:p>
            <a:r>
              <a:rPr lang="en-US" dirty="0"/>
              <a:t>To add to HTML template, use </a:t>
            </a:r>
            <a:r>
              <a:rPr lang="en-US" u="sng" dirty="0"/>
              <a:t>{ % load static % }</a:t>
            </a:r>
            <a:r>
              <a:rPr lang="en-US" dirty="0"/>
              <a:t> block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6F13-5B4C-4B29-B1F0-C3730CB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04" y="3329126"/>
            <a:ext cx="9660307" cy="2388062"/>
          </a:xfrm>
          <a:prstGeom prst="rect">
            <a:avLst/>
          </a:prstGeom>
        </p:spPr>
      </p:pic>
      <p:pic>
        <p:nvPicPr>
          <p:cNvPr id="6" name="Graphic 5" descr="Paint">
            <a:extLst>
              <a:ext uri="{FF2B5EF4-FFF2-40B4-BE49-F238E27FC236}">
                <a16:creationId xmlns:a16="http://schemas.microsoft.com/office/drawing/2014/main" id="{357CC7B0-58A5-42C6-A35D-95902CD0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2" y="286282"/>
            <a:ext cx="1198296" cy="11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(POST request)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accept user input, we’ll use an HTTPS POST Request</a:t>
            </a:r>
          </a:p>
          <a:p>
            <a:r>
              <a:rPr lang="en-US" dirty="0"/>
              <a:t>Create a form in HTML template, set to POST</a:t>
            </a:r>
          </a:p>
          <a:p>
            <a:r>
              <a:rPr lang="en-US" dirty="0"/>
              <a:t>Create code in views.py to accept &amp; process the POST request </a:t>
            </a: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37992B11-EC17-4A4F-9DA1-69F80776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1" y="359761"/>
            <a:ext cx="1051338" cy="10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5176AC-F00B-4F28-A23F-B93439DB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266" y="3204839"/>
            <a:ext cx="9715545" cy="243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0C75-1250-4583-96C3-CE808769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6" y="3204839"/>
            <a:ext cx="7714994" cy="243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EA63F-15A3-4A0B-B4A2-E8308C313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66" y="3212508"/>
            <a:ext cx="5259797" cy="2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F7CC-6C87-402F-B2B8-FCF45B47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06756-22D5-4FA3-899F-A3FB16226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299225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take a 5 minute breather</a:t>
            </a:r>
          </a:p>
          <a:p>
            <a:r>
              <a:rPr lang="en-US" dirty="0"/>
              <a:t>Coffee and Snacks in the back!</a:t>
            </a:r>
          </a:p>
        </p:txBody>
      </p:sp>
      <p:pic>
        <p:nvPicPr>
          <p:cNvPr id="5" name="Graphic 4" descr="Coffee">
            <a:extLst>
              <a:ext uri="{FF2B5EF4-FFF2-40B4-BE49-F238E27FC236}">
                <a16:creationId xmlns:a16="http://schemas.microsoft.com/office/drawing/2014/main" id="{27196216-AF41-4B9C-BAA5-BCAA1555F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3399" y="222648"/>
            <a:ext cx="6124475" cy="6124475"/>
          </a:xfrm>
          <a:prstGeom prst="rect">
            <a:avLst/>
          </a:prstGeom>
        </p:spPr>
      </p:pic>
      <p:pic>
        <p:nvPicPr>
          <p:cNvPr id="7" name="Graphic 6" descr="Pause">
            <a:extLst>
              <a:ext uri="{FF2B5EF4-FFF2-40B4-BE49-F238E27FC236}">
                <a16:creationId xmlns:a16="http://schemas.microsoft.com/office/drawing/2014/main" id="{B87285C8-9FEE-4F35-B5FB-30DA236DF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560" y="346416"/>
            <a:ext cx="1078028" cy="10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5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E99C-D959-4FE7-8611-0A2BFBE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56565"/>
                </a:solidFill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8D4-865F-420E-A2C4-3CB89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Website Application (Web App)? Why build a Web App?</a:t>
            </a:r>
          </a:p>
          <a:p>
            <a:pPr marL="0" indent="0">
              <a:buNone/>
            </a:pPr>
            <a:r>
              <a:rPr lang="en-US" dirty="0"/>
              <a:t>What tools are available? Why use Python &amp; Django?</a:t>
            </a:r>
          </a:p>
          <a:p>
            <a:pPr marL="0" indent="0">
              <a:buNone/>
            </a:pPr>
            <a:r>
              <a:rPr lang="en-US" dirty="0"/>
              <a:t>Building a basic web app:</a:t>
            </a:r>
          </a:p>
          <a:p>
            <a:r>
              <a:rPr lang="en-US" dirty="0"/>
              <a:t>Understand Django’s built-in utilities to setup the structure</a:t>
            </a:r>
          </a:p>
          <a:p>
            <a:r>
              <a:rPr lang="en-US" dirty="0"/>
              <a:t>Setup the Routing, Views, and Model</a:t>
            </a:r>
          </a:p>
          <a:p>
            <a:r>
              <a:rPr lang="en-US" dirty="0"/>
              <a:t>Create HTML Templates for Django to use, including styling &amp; JS code</a:t>
            </a:r>
          </a:p>
          <a:p>
            <a:r>
              <a:rPr lang="en-US" dirty="0"/>
              <a:t>Lets ship it -  Deploying Online! (On Heroku!)</a:t>
            </a:r>
          </a:p>
        </p:txBody>
      </p:sp>
      <p:pic>
        <p:nvPicPr>
          <p:cNvPr id="11" name="Graphic 10" descr="Blackboard">
            <a:extLst>
              <a:ext uri="{FF2B5EF4-FFF2-40B4-BE49-F238E27FC236}">
                <a16:creationId xmlns:a16="http://schemas.microsoft.com/office/drawing/2014/main" id="{075747E7-D9EA-451A-936A-5839FB6B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90" y="284958"/>
            <a:ext cx="1200942" cy="1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 To Heroku!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online will require additional steps. For Heroku:</a:t>
            </a:r>
          </a:p>
          <a:p>
            <a:pPr>
              <a:buBlip>
                <a:blip r:embed="rId2"/>
              </a:buBlip>
            </a:pPr>
            <a:r>
              <a:rPr lang="en-US" dirty="0"/>
              <a:t>Setup a python virtualenv (required for Heroku)</a:t>
            </a:r>
          </a:p>
          <a:p>
            <a:pPr>
              <a:buBlip>
                <a:blip r:embed="rId2"/>
              </a:buBlip>
            </a:pPr>
            <a:r>
              <a:rPr lang="en-US" dirty="0"/>
              <a:t>Install django-toolbelt module and whitenoise modules</a:t>
            </a:r>
          </a:p>
          <a:p>
            <a:pPr>
              <a:buBlip>
                <a:blip r:embed="rId2"/>
              </a:buBlip>
            </a:pPr>
            <a:r>
              <a:rPr lang="en-US" dirty="0"/>
              <a:t>Update </a:t>
            </a:r>
            <a:r>
              <a:rPr lang="en-US" i="1" dirty="0"/>
              <a:t>settings.py</a:t>
            </a:r>
            <a:r>
              <a:rPr lang="en-US" dirty="0"/>
              <a:t> to setup Postgres, static collect, &amp; ENV secret key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the a procfile and setup wsgi.py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requirements.txt to list dependencies</a:t>
            </a:r>
          </a:p>
          <a:p>
            <a:pPr>
              <a:buBlip>
                <a:blip r:embed="rId2"/>
              </a:buBlip>
            </a:pPr>
            <a:r>
              <a:rPr lang="en-US" dirty="0"/>
              <a:t>Push to Heroku repo, build, and migrate database. Deployed!</a:t>
            </a:r>
          </a:p>
        </p:txBody>
      </p:sp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DA87A215-F90C-4CF9-8784-1CD756FA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Virtualenv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Heroku needs it to retrieve and install the different python modules</a:t>
            </a:r>
          </a:p>
          <a:p>
            <a:r>
              <a:rPr lang="en-US" dirty="0"/>
              <a:t>Virtualenv creates a specific environment for each project.</a:t>
            </a:r>
          </a:p>
          <a:p>
            <a:r>
              <a:rPr lang="en-US" dirty="0"/>
              <a:t>For example, use different versions of a module for different projects</a:t>
            </a:r>
          </a:p>
          <a:p>
            <a:pPr marL="0" indent="0">
              <a:buNone/>
            </a:pPr>
            <a:r>
              <a:rPr lang="en-US" dirty="0"/>
              <a:t>Install virtualenv &amp; </a:t>
            </a:r>
            <a:r>
              <a:rPr lang="en-US" dirty="0" err="1"/>
              <a:t>virtualenvwrapper</a:t>
            </a:r>
            <a:r>
              <a:rPr lang="en-US" dirty="0"/>
              <a:t> (</a:t>
            </a:r>
            <a:r>
              <a:rPr lang="en-US" dirty="0" err="1"/>
              <a:t>virtualenvwrapper</a:t>
            </a:r>
            <a:r>
              <a:rPr lang="en-US" dirty="0"/>
              <a:t>-win for windows)</a:t>
            </a:r>
          </a:p>
          <a:p>
            <a:r>
              <a:rPr lang="en-US" dirty="0"/>
              <a:t>Navigate to project folder and do:</a:t>
            </a:r>
          </a:p>
          <a:p>
            <a:pPr lvl="1"/>
            <a:r>
              <a:rPr lang="en-US" b="1" dirty="0"/>
              <a:t>mkvirtualenv django_demo</a:t>
            </a:r>
          </a:p>
          <a:p>
            <a:pPr lvl="1"/>
            <a:r>
              <a:rPr lang="en-US" b="1" dirty="0"/>
              <a:t>workon django_demo </a:t>
            </a:r>
          </a:p>
          <a:p>
            <a:pPr lvl="1"/>
            <a:endParaRPr lang="en-US" dirty="0"/>
          </a:p>
        </p:txBody>
      </p:sp>
      <p:pic>
        <p:nvPicPr>
          <p:cNvPr id="7" name="Graphic 6" descr="Box">
            <a:extLst>
              <a:ext uri="{FF2B5EF4-FFF2-40B4-BE49-F238E27FC236}">
                <a16:creationId xmlns:a16="http://schemas.microsoft.com/office/drawing/2014/main" id="{E1C55DA9-A6AE-4A5A-B963-01754ADD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28" y="268943"/>
            <a:ext cx="1232972" cy="12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settings to set: secret key, host name, database, &amp; static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050BE-89EB-4A00-9F53-9F23B7B4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11" y="2006170"/>
            <a:ext cx="7430585" cy="39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66CC5-0BC3-4F84-989B-9777E4E5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" r="1671" b="14146"/>
          <a:stretch/>
        </p:blipFill>
        <p:spPr>
          <a:xfrm>
            <a:off x="1875211" y="2080637"/>
            <a:ext cx="7419840" cy="1136688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16C6E656-254C-4FC0-89DC-BD7C60005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931" y="213742"/>
            <a:ext cx="1334469" cy="1334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DEA6C-F114-4230-97EB-821535367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r="5958"/>
          <a:stretch/>
        </p:blipFill>
        <p:spPr>
          <a:xfrm>
            <a:off x="1875211" y="3537286"/>
            <a:ext cx="743058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2836-8D3B-49E8-90BA-5FCFD182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Procfile &amp; wsgi.py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D6DA-7045-4BA5-B186-B4ADFEF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app will need a WSGI &amp; a static content server</a:t>
            </a:r>
          </a:p>
          <a:p>
            <a:r>
              <a:rPr lang="en-US" dirty="0"/>
              <a:t>gunicorn is a Web Server Gateway Interface, which enables python code to be used for web applications</a:t>
            </a:r>
          </a:p>
          <a:p>
            <a:r>
              <a:rPr lang="en-US" dirty="0"/>
              <a:t>whitenoise is a module that manages static assets, such as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C4451-7682-471F-B981-8948DE01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23" y="2873381"/>
            <a:ext cx="9286875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1F7-A476-4C9B-91BE-BBF6D61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23" y="3487850"/>
            <a:ext cx="6524625" cy="1114425"/>
          </a:xfrm>
          <a:prstGeom prst="rect">
            <a:avLst/>
          </a:prstGeom>
        </p:spPr>
      </p:pic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741B1C9B-5B09-4667-BFB7-A9D1470A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0" y="261141"/>
            <a:ext cx="1371940" cy="13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DB0F-363D-4A94-A85A-1B21B39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modules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03F-258C-41D7-A3BB-5283CBD8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now, the following modules should be installed:</a:t>
            </a:r>
          </a:p>
          <a:p>
            <a:r>
              <a:rPr lang="en-US" dirty="0"/>
              <a:t>pip install django</a:t>
            </a:r>
          </a:p>
          <a:p>
            <a:r>
              <a:rPr lang="en-US" dirty="0"/>
              <a:t>pip install django-toolbelt</a:t>
            </a:r>
          </a:p>
          <a:p>
            <a:r>
              <a:rPr lang="en-US" dirty="0"/>
              <a:t>pip install whitenoise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Finally, </a:t>
            </a:r>
            <a:r>
              <a:rPr lang="en-US" b="1" dirty="0"/>
              <a:t>pip freeze &gt; requirements.txt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FB49-31E3-4125-97B3-EC34AE8B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3" y="2051408"/>
            <a:ext cx="4324350" cy="3571875"/>
          </a:xfrm>
          <a:prstGeom prst="rect">
            <a:avLst/>
          </a:prstGeom>
        </p:spPr>
      </p:pic>
      <p:pic>
        <p:nvPicPr>
          <p:cNvPr id="9" name="Graphic 8" descr="List">
            <a:extLst>
              <a:ext uri="{FF2B5EF4-FFF2-40B4-BE49-F238E27FC236}">
                <a16:creationId xmlns:a16="http://schemas.microsoft.com/office/drawing/2014/main" id="{EDFE69A9-2362-4946-A586-85D8D4ED7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4019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Heroku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changes complete, create a new Heroku App</a:t>
            </a:r>
          </a:p>
          <a:p>
            <a:r>
              <a:rPr lang="en-US" dirty="0"/>
              <a:t>Setup a free Heroku account, install their CLI, &amp; create an application</a:t>
            </a:r>
          </a:p>
          <a:p>
            <a:r>
              <a:rPr lang="en-US" dirty="0"/>
              <a:t>Go to settings and add a pair of config </a:t>
            </a:r>
            <a:r>
              <a:rPr lang="en-US" dirty="0" err="1"/>
              <a:t>vars</a:t>
            </a:r>
            <a:r>
              <a:rPr lang="en-US" dirty="0"/>
              <a:t> (click “Reveal Config </a:t>
            </a:r>
            <a:r>
              <a:rPr lang="en-US" dirty="0" err="1"/>
              <a:t>Vars</a:t>
            </a:r>
            <a:r>
              <a:rPr lang="en-US" dirty="0"/>
              <a:t>”)</a:t>
            </a:r>
          </a:p>
          <a:p>
            <a:r>
              <a:rPr lang="en-US" dirty="0"/>
              <a:t>Set a “DJANGO_DEBUG” to “False”</a:t>
            </a:r>
          </a:p>
          <a:p>
            <a:r>
              <a:rPr lang="en-US" dirty="0"/>
              <a:t>Set the “SECRET_KEY” to a different secret key</a:t>
            </a:r>
          </a:p>
          <a:p>
            <a:r>
              <a:rPr lang="en-US" dirty="0"/>
              <a:t>There are a few utilities that can generate new keys. You can use: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A06FF9-9B8F-4121-B3FA-6F2E3E8184B3}"/>
              </a:ext>
            </a:extLst>
          </p:cNvPr>
          <p:cNvSpPr/>
          <p:nvPr/>
        </p:nvSpPr>
        <p:spPr>
          <a:xfrm>
            <a:off x="1743278" y="4589832"/>
            <a:ext cx="10439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import </a:t>
            </a:r>
            <a:r>
              <a:rPr lang="en-US" sz="2200" dirty="0" err="1"/>
              <a:t>string,random</a:t>
            </a:r>
            <a:r>
              <a:rPr lang="en-US" sz="2200" dirty="0"/>
              <a:t>; </a:t>
            </a:r>
            <a:r>
              <a:rPr lang="en-US" sz="2200" dirty="0" err="1"/>
              <a:t>uni</a:t>
            </a:r>
            <a:r>
              <a:rPr lang="en-US" sz="2200" dirty="0"/>
              <a:t>=</a:t>
            </a:r>
            <a:r>
              <a:rPr lang="en-US" sz="2200" dirty="0" err="1"/>
              <a:t>string.ascii_letters+string.digits+string.punctuation</a:t>
            </a:r>
            <a:r>
              <a:rPr lang="en-US" sz="2200" dirty="0"/>
              <a:t>; print(''.join([</a:t>
            </a:r>
            <a:r>
              <a:rPr lang="en-US" sz="2200" dirty="0" err="1"/>
              <a:t>random.SystemRandom</a:t>
            </a:r>
            <a:r>
              <a:rPr lang="en-US" sz="2200" dirty="0"/>
              <a:t>().choice(</a:t>
            </a:r>
            <a:r>
              <a:rPr lang="en-US" sz="2200" dirty="0" err="1"/>
              <a:t>uni</a:t>
            </a:r>
            <a:r>
              <a:rPr lang="en-US" sz="2200" dirty="0"/>
              <a:t>) for </a:t>
            </a:r>
            <a:r>
              <a:rPr lang="en-US" sz="2200" dirty="0" err="1"/>
              <a:t>i</a:t>
            </a:r>
            <a:r>
              <a:rPr lang="en-US" sz="2200" dirty="0"/>
              <a:t> in range(random.randint(45,50))]))</a:t>
            </a:r>
          </a:p>
        </p:txBody>
      </p:sp>
      <p:pic>
        <p:nvPicPr>
          <p:cNvPr id="6" name="Graphic 5" descr="Crane">
            <a:extLst>
              <a:ext uri="{FF2B5EF4-FFF2-40B4-BE49-F238E27FC236}">
                <a16:creationId xmlns:a16="http://schemas.microsoft.com/office/drawing/2014/main" id="{FF63C0E5-8B96-4225-B993-3FDF2AB88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903" y="271168"/>
            <a:ext cx="1228523" cy="12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Heroku – Push &amp;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ready for deployment – let’s ship it!</a:t>
            </a:r>
          </a:p>
          <a:p>
            <a:r>
              <a:rPr lang="en-US" dirty="0"/>
              <a:t>Set a git remote using the link for the Heroku app</a:t>
            </a:r>
          </a:p>
          <a:p>
            <a:r>
              <a:rPr lang="en-US" dirty="0"/>
              <a:t>Push to the Heroku repo and wait for it to build</a:t>
            </a:r>
          </a:p>
          <a:p>
            <a:r>
              <a:rPr lang="en-US" dirty="0"/>
              <a:t>Login using </a:t>
            </a:r>
            <a:r>
              <a:rPr lang="en-US" b="1" dirty="0"/>
              <a:t>heroku run bash</a:t>
            </a:r>
            <a:r>
              <a:rPr lang="en-US" dirty="0"/>
              <a:t> to remote into the server</a:t>
            </a:r>
          </a:p>
          <a:p>
            <a:r>
              <a:rPr lang="en-US" dirty="0"/>
              <a:t>Run </a:t>
            </a:r>
            <a:r>
              <a:rPr lang="en-US" b="1" dirty="0"/>
              <a:t>python manage.py migrate</a:t>
            </a:r>
          </a:p>
          <a:p>
            <a:pPr lvl="1"/>
            <a:r>
              <a:rPr lang="en-US" dirty="0"/>
              <a:t>If model is changed, first run </a:t>
            </a:r>
            <a:r>
              <a:rPr lang="en-US" b="1" dirty="0"/>
              <a:t>python manage.py </a:t>
            </a:r>
            <a:r>
              <a:rPr lang="en-US" b="1" dirty="0" err="1"/>
              <a:t>makemigrations</a:t>
            </a:r>
            <a:r>
              <a:rPr lang="en-US" b="1" dirty="0"/>
              <a:t> </a:t>
            </a:r>
            <a:r>
              <a:rPr lang="en-US" b="1" dirty="0" err="1"/>
              <a:t>todo</a:t>
            </a:r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exit</a:t>
            </a:r>
            <a:r>
              <a:rPr lang="en-US" dirty="0"/>
              <a:t> to leave heroku bash</a:t>
            </a:r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54605617-2662-4CAD-8FD5-1AF525F9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30" y="307044"/>
            <a:ext cx="1156770" cy="1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D5D6-FBAD-4F7D-9A5F-7EF301B4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B07B-5534-4B19-8520-284F1996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Success – the application is now live!</a:t>
            </a:r>
          </a:p>
          <a:p>
            <a:r>
              <a:rPr lang="en-US" dirty="0"/>
              <a:t>Visit [app_name].herokuapp.com – or use </a:t>
            </a:r>
            <a:r>
              <a:rPr lang="en-US" b="1" dirty="0"/>
              <a:t>heroku open</a:t>
            </a:r>
          </a:p>
          <a:p>
            <a:pPr marL="0" indent="0">
              <a:buNone/>
            </a:pPr>
            <a:r>
              <a:rPr lang="en-US" dirty="0"/>
              <a:t>Extra Credit</a:t>
            </a:r>
          </a:p>
          <a:p>
            <a:r>
              <a:rPr lang="en-US" dirty="0"/>
              <a:t>Add a code to delete or modify an item</a:t>
            </a:r>
          </a:p>
          <a:p>
            <a:r>
              <a:rPr lang="en-US" dirty="0"/>
              <a:t>Update items using AJAX requests without refreshing the page</a:t>
            </a:r>
          </a:p>
          <a:p>
            <a:r>
              <a:rPr lang="en-US" dirty="0"/>
              <a:t>Add user login with Django’s prebuilt authentication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Medal">
            <a:extLst>
              <a:ext uri="{FF2B5EF4-FFF2-40B4-BE49-F238E27FC236}">
                <a16:creationId xmlns:a16="http://schemas.microsoft.com/office/drawing/2014/main" id="{01EA5E7D-B1C5-41B6-9C81-18D67413D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60" y="217410"/>
            <a:ext cx="1336040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E522-4CC0-4C94-8E90-44C07D7D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70BD-14D8-41E4-B3C8-F3C22013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setup the app using django-admin</a:t>
            </a:r>
          </a:p>
          <a:p>
            <a:r>
              <a:rPr lang="en-US" dirty="0"/>
              <a:t>We created routing &amp; views to display a basic page</a:t>
            </a:r>
          </a:p>
          <a:p>
            <a:r>
              <a:rPr lang="en-US" dirty="0"/>
              <a:t>We set a model and which setup the table &amp; fields in the database</a:t>
            </a:r>
          </a:p>
          <a:p>
            <a:r>
              <a:rPr lang="en-US" dirty="0"/>
              <a:t>We migrated the database, setup the admin, and added items</a:t>
            </a:r>
          </a:p>
          <a:p>
            <a:r>
              <a:rPr lang="en-US" dirty="0"/>
              <a:t>We setup the view to show the items, and added styling</a:t>
            </a:r>
          </a:p>
          <a:p>
            <a:r>
              <a:rPr lang="en-US" dirty="0"/>
              <a:t>We enabled user input by adding front-end &amp; back-end code</a:t>
            </a:r>
          </a:p>
          <a:p>
            <a:r>
              <a:rPr lang="en-US" dirty="0"/>
              <a:t>We added configuration and deployed to Heroku</a:t>
            </a:r>
          </a:p>
          <a:p>
            <a:endParaRPr lang="en-US" dirty="0"/>
          </a:p>
        </p:txBody>
      </p:sp>
      <p:pic>
        <p:nvPicPr>
          <p:cNvPr id="5" name="Graphic 4" descr="Refresh">
            <a:extLst>
              <a:ext uri="{FF2B5EF4-FFF2-40B4-BE49-F238E27FC236}">
                <a16:creationId xmlns:a16="http://schemas.microsoft.com/office/drawing/2014/main" id="{91B7057E-3BAC-450F-80DC-FA23A14A0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944" y="265202"/>
            <a:ext cx="1240456" cy="12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2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Official Django Tutorial</a:t>
            </a:r>
          </a:p>
          <a:p>
            <a:r>
              <a:rPr lang="en-US" dirty="0">
                <a:hlinkClick r:id="rId2"/>
              </a:rPr>
              <a:t>https://docs.djangoproject.com/en/1.11/intro/tutorial01/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Django Girls Tutorial: </a:t>
            </a:r>
          </a:p>
          <a:p>
            <a:r>
              <a:rPr lang="en-US" dirty="0">
                <a:hlinkClick r:id="rId3"/>
              </a:rPr>
              <a:t>https://tutorial.djangogirls.org/en/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YouTube Tutorial By </a:t>
            </a:r>
            <a:r>
              <a:rPr lang="en-US" i="1" dirty="0"/>
              <a:t>thenewboston</a:t>
            </a:r>
          </a:p>
          <a:p>
            <a:r>
              <a:rPr lang="en-US" dirty="0">
                <a:hlinkClick r:id="rId4"/>
              </a:rPr>
              <a:t>https://www.youtube.com/watch?v=qgGIqRFvFFk&amp;list=PL6gx4Cwl9DGBlmzzFcLgDhKTTfNLfX1IK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61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DE0A-2507-4C5A-87D4-CBAC4D8A3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A8773-A517-41A8-9A47-675B89FA4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420772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am an aspiring developer, working on my portfolio.  </a:t>
            </a:r>
          </a:p>
          <a:p>
            <a:pPr marL="0" indent="0">
              <a:buNone/>
            </a:pPr>
            <a:r>
              <a:rPr lang="en-US" dirty="0"/>
              <a:t>I am studying Big Data, but web development is cool too. </a:t>
            </a:r>
          </a:p>
          <a:p>
            <a:pPr marL="0" indent="0">
              <a:buNone/>
            </a:pPr>
            <a:r>
              <a:rPr lang="en-US" dirty="0"/>
              <a:t>This is my 3</a:t>
            </a:r>
            <a:r>
              <a:rPr lang="en-US" baseline="30000" dirty="0"/>
              <a:t>rd</a:t>
            </a:r>
            <a:r>
              <a:rPr lang="en-US" dirty="0"/>
              <a:t> PythonKC meeting and I look forward to many more to come.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58CF6-2575-4075-AB7E-B0A8916B2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3" y="1548211"/>
            <a:ext cx="6891640" cy="3445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ADB8D-652E-4B2F-8F34-267E29DA3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197248"/>
            <a:ext cx="1188720" cy="1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Django Docs:</a:t>
            </a:r>
          </a:p>
          <a:p>
            <a:r>
              <a:rPr lang="en-US" dirty="0">
                <a:hlinkClick r:id="rId2"/>
              </a:rPr>
              <a:t>https://docs.djangoproject.com/en/1.11/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Deploying to Heroku</a:t>
            </a:r>
          </a:p>
          <a:p>
            <a:r>
              <a:rPr lang="en-US" dirty="0">
                <a:hlinkClick r:id="rId3"/>
              </a:rPr>
              <a:t>https://devcenter.heroku.com/articles/deploying-python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slides &amp; the demo’s code:</a:t>
            </a:r>
          </a:p>
          <a:p>
            <a:r>
              <a:rPr lang="en-US" dirty="0">
                <a:hlinkClick r:id="rId4"/>
              </a:rPr>
              <a:t>https://github.com/noah-dev/pykc_django_talk</a:t>
            </a:r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38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2EF8-6E6A-4D8A-81C0-20BFAA46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2759-83E3-4CBA-8C27-562DF097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attending! Have any questions? Fire away!</a:t>
            </a:r>
          </a:p>
          <a:p>
            <a:r>
              <a:rPr lang="en-US" dirty="0"/>
              <a:t>I’ll be here for the rest of the meetup – please com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FD52-B527-4299-B71C-EED818A0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80" y="2533495"/>
            <a:ext cx="6891640" cy="3445820"/>
          </a:xfrm>
          <a:prstGeom prst="rect">
            <a:avLst/>
          </a:prstGeom>
        </p:spPr>
      </p:pic>
      <p:pic>
        <p:nvPicPr>
          <p:cNvPr id="6" name="Graphic 5" descr="Chat">
            <a:extLst>
              <a:ext uri="{FF2B5EF4-FFF2-40B4-BE49-F238E27FC236}">
                <a16:creationId xmlns:a16="http://schemas.microsoft.com/office/drawing/2014/main" id="{C9B44E44-E800-47EE-B90C-36BCFC36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43" y="216912"/>
            <a:ext cx="1337035" cy="13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What is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558936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Like Slack, Web Apps are:</a:t>
            </a:r>
          </a:p>
          <a:p>
            <a:r>
              <a:rPr lang="en-US" dirty="0"/>
              <a:t>Accessible with a Browser</a:t>
            </a:r>
          </a:p>
          <a:p>
            <a:r>
              <a:rPr lang="en-US" dirty="0"/>
              <a:t>Accepts user input</a:t>
            </a:r>
          </a:p>
          <a:p>
            <a:r>
              <a:rPr lang="en-US" dirty="0"/>
              <a:t>Processes user input</a:t>
            </a:r>
          </a:p>
          <a:p>
            <a:r>
              <a:rPr lang="en-US" dirty="0"/>
              <a:t>Save to a database</a:t>
            </a:r>
          </a:p>
          <a:p>
            <a:r>
              <a:rPr lang="en-US" dirty="0"/>
              <a:t>Provide dynamic, user-specific content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40C8F2A-BB54-476C-B5BC-223F8EF0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819" y="1548211"/>
            <a:ext cx="6072992" cy="3309236"/>
          </a:xfrm>
          <a:prstGeom prst="rect">
            <a:avLst/>
          </a:prstGeom>
        </p:spPr>
      </p:pic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ABB93C50-C540-4DC4-936D-6D28F99D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Why Build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705599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Advantages (Short-list)</a:t>
            </a:r>
          </a:p>
          <a:p>
            <a:r>
              <a:rPr lang="en-US" dirty="0"/>
              <a:t>Easy to use &amp; share! Only needs a browser</a:t>
            </a:r>
          </a:p>
          <a:p>
            <a:r>
              <a:rPr lang="en-US" dirty="0"/>
              <a:t>Already cross platform, welcoming OS X, PC, Linux, iOS, Android &amp; more!</a:t>
            </a:r>
          </a:p>
          <a:p>
            <a:r>
              <a:rPr lang="en-US" dirty="0"/>
              <a:t>Accelerate development with great tools, cloud-orientated architecture, and one primary development version!</a:t>
            </a:r>
            <a:r>
              <a:rPr lang="en-US" dirty="0">
                <a:solidFill>
                  <a:srgbClr val="2B9AD1"/>
                </a:solidFill>
              </a:rPr>
              <a:t>*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2B48-3769-49E3-A1A0-B38CDE4B6931}"/>
              </a:ext>
            </a:extLst>
          </p:cNvPr>
          <p:cNvSpPr txBox="1">
            <a:spLocks/>
          </p:cNvSpPr>
          <p:nvPr/>
        </p:nvSpPr>
        <p:spPr>
          <a:xfrm>
            <a:off x="7437120" y="1548210"/>
            <a:ext cx="3996691" cy="45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Disadvantages (Short-list)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Usually needs internet to start &amp; run app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Limited platform integrations</a:t>
            </a:r>
          </a:p>
          <a:p>
            <a:pPr>
              <a:buClr>
                <a:srgbClr val="2B9AD1"/>
              </a:buClr>
              <a:buBlip>
                <a:blip r:embed="rId2"/>
              </a:buBlip>
            </a:pPr>
            <a:r>
              <a:rPr lang="en-US" dirty="0"/>
              <a:t>Limited hardware access</a:t>
            </a:r>
          </a:p>
          <a:p>
            <a:pPr>
              <a:buClr>
                <a:srgbClr val="2B9AD1"/>
              </a:buClr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2B63C-01C6-4C20-8DA0-C0975DC8BAF3}"/>
              </a:ext>
            </a:extLst>
          </p:cNvPr>
          <p:cNvSpPr txBox="1">
            <a:spLocks/>
          </p:cNvSpPr>
          <p:nvPr/>
        </p:nvSpPr>
        <p:spPr>
          <a:xfrm>
            <a:off x="2342606" y="5625737"/>
            <a:ext cx="9091204" cy="50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B9AD1"/>
                </a:solidFill>
              </a:rPr>
              <a:t>*</a:t>
            </a:r>
            <a:r>
              <a:rPr lang="en-US" dirty="0"/>
              <a:t> Supporting some browsers like IE8 will need different code.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8FD3C59D-0BB9-4150-A594-1FCED0180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(Short-list)</a:t>
            </a:r>
          </a:p>
          <a:p>
            <a:r>
              <a:rPr lang="en-US" dirty="0"/>
              <a:t>Flask – quick turn-around for small apps</a:t>
            </a:r>
          </a:p>
          <a:p>
            <a:r>
              <a:rPr lang="en-US" dirty="0"/>
              <a:t>Dash – offers great looking front-end for data driven &amp; analytical apps. </a:t>
            </a:r>
          </a:p>
          <a:p>
            <a:r>
              <a:rPr lang="en-US" dirty="0"/>
              <a:t>Django – offers built-in utilities, boilerplate code &amp; admin panel.</a:t>
            </a:r>
          </a:p>
          <a:p>
            <a:pPr marL="0" indent="0">
              <a:buNone/>
            </a:pPr>
            <a:r>
              <a:rPr lang="en-US" dirty="0"/>
              <a:t>Other Tools (Short-list)</a:t>
            </a:r>
          </a:p>
          <a:p>
            <a:r>
              <a:rPr lang="en-US" dirty="0"/>
              <a:t>Ruby on Rails (Ruby), Spring (Java), Play (Scala / Java), NodeJS (JavaScript), ASP.NET (C#), Drupal (CMS), WordPress (CMS)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&amp; Django?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 Python?</a:t>
            </a:r>
          </a:p>
          <a:p>
            <a:r>
              <a:rPr lang="en-US" dirty="0"/>
              <a:t>Python has great syntax. Good code can often be self-documenting</a:t>
            </a:r>
          </a:p>
          <a:p>
            <a:r>
              <a:rPr lang="en-US" dirty="0"/>
              <a:t>Great community. Many obstacles can be overcome with Google</a:t>
            </a:r>
          </a:p>
          <a:p>
            <a:pPr marL="0" indent="0">
              <a:buNone/>
            </a:pPr>
            <a:r>
              <a:rPr lang="en-US" dirty="0"/>
              <a:t>Why Django?</a:t>
            </a:r>
          </a:p>
          <a:p>
            <a:r>
              <a:rPr lang="en-US" dirty="0"/>
              <a:t>Offers robust structure that can support small &amp; big apps</a:t>
            </a:r>
          </a:p>
          <a:p>
            <a:r>
              <a:rPr lang="en-US" dirty="0"/>
              <a:t>Built-in utilities do the heavy lifting, such as Database Migration</a:t>
            </a:r>
          </a:p>
          <a:p>
            <a:r>
              <a:rPr lang="en-US" dirty="0"/>
              <a:t>Pre-built code, such as Admin panel, provides great features quickly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39318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Agenda: 5 Steps</a:t>
            </a:r>
          </a:p>
          <a:p>
            <a:r>
              <a:rPr lang="en-US" dirty="0"/>
              <a:t>Create the structure for app</a:t>
            </a:r>
          </a:p>
          <a:p>
            <a:r>
              <a:rPr lang="en-US" dirty="0"/>
              <a:t>Basic routing and view in the app</a:t>
            </a:r>
          </a:p>
          <a:p>
            <a:r>
              <a:rPr lang="en-US" dirty="0"/>
              <a:t>Make model and migrate to the database</a:t>
            </a:r>
          </a:p>
          <a:p>
            <a:r>
              <a:rPr lang="en-US" dirty="0"/>
              <a:t>Create HTML templates, including styling</a:t>
            </a:r>
          </a:p>
          <a:p>
            <a:r>
              <a:rPr lang="en-US" dirty="0"/>
              <a:t>Update the view to handle user input</a:t>
            </a:r>
          </a:p>
          <a:p>
            <a:r>
              <a:rPr lang="en-US" dirty="0"/>
              <a:t>Deploy Online! (On Heroku!)</a:t>
            </a:r>
          </a:p>
        </p:txBody>
      </p:sp>
      <p:pic>
        <p:nvPicPr>
          <p:cNvPr id="5" name="Graphic 4" descr="Gears">
            <a:extLst>
              <a:ext uri="{FF2B5EF4-FFF2-40B4-BE49-F238E27FC236}">
                <a16:creationId xmlns:a16="http://schemas.microsoft.com/office/drawing/2014/main" id="{750D27FF-B8E3-4013-8AE8-AC16793CE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887" y="261772"/>
            <a:ext cx="1247316" cy="12473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81855E-D92B-4082-85B9-1F327309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1" y="1550436"/>
            <a:ext cx="4309110" cy="186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B7173-EEBF-4B70-95D5-737145627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702" y="3582583"/>
            <a:ext cx="4309110" cy="20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79D3-C7B4-411C-9AAF-F8179839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D11B-60FD-4E37-81D4-91BD7FD2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have some basic experience with: 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HTML &amp; CSS</a:t>
            </a:r>
          </a:p>
          <a:p>
            <a:r>
              <a:rPr lang="en-US" dirty="0"/>
              <a:t>Using terminal commands (CLI)</a:t>
            </a:r>
          </a:p>
          <a:p>
            <a:pPr marL="0" indent="0">
              <a:buNone/>
            </a:pPr>
            <a:r>
              <a:rPr lang="en-US" dirty="0"/>
              <a:t>Don’t worry if you are new – a lot of this can be picked up quickly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Graphic 9" descr="Checklist">
            <a:extLst>
              <a:ext uri="{FF2B5EF4-FFF2-40B4-BE49-F238E27FC236}">
                <a16:creationId xmlns:a16="http://schemas.microsoft.com/office/drawing/2014/main" id="{FFE13DA2-04B1-4195-9BE8-4E65EDC8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140345"/>
            <a:ext cx="1490168" cy="14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1624</Words>
  <Application>Microsoft Office PowerPoint</Application>
  <PresentationFormat>Widescreen</PresentationFormat>
  <Paragraphs>201</Paragraphs>
  <Slides>31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Office Theme</vt:lpstr>
      <vt:lpstr>Build a Web App with Django</vt:lpstr>
      <vt:lpstr>What we will cover</vt:lpstr>
      <vt:lpstr>Who Am I?</vt:lpstr>
      <vt:lpstr>What is a Web App?</vt:lpstr>
      <vt:lpstr>Why Build A Web App?</vt:lpstr>
      <vt:lpstr>What Tools are Available?</vt:lpstr>
      <vt:lpstr>Why use Python &amp; Django?</vt:lpstr>
      <vt:lpstr>Let’s Build!</vt:lpstr>
      <vt:lpstr>Prerequisites </vt:lpstr>
      <vt:lpstr>Create the Structure</vt:lpstr>
      <vt:lpstr>Routing</vt:lpstr>
      <vt:lpstr>Views</vt:lpstr>
      <vt:lpstr>Model &amp; Database</vt:lpstr>
      <vt:lpstr>Migrate to Database</vt:lpstr>
      <vt:lpstr>Admin Time!</vt:lpstr>
      <vt:lpstr>HTML Templates</vt:lpstr>
      <vt:lpstr>Styling</vt:lpstr>
      <vt:lpstr>User Input (POST request)</vt:lpstr>
      <vt:lpstr>Break</vt:lpstr>
      <vt:lpstr>Deploy! To Heroku!</vt:lpstr>
      <vt:lpstr>Setup the Virtualenv</vt:lpstr>
      <vt:lpstr>Update settings.py</vt:lpstr>
      <vt:lpstr>Setup Procfile &amp; wsgi.py</vt:lpstr>
      <vt:lpstr>Installed modules – requirements.txt</vt:lpstr>
      <vt:lpstr>Setup the Heroku App</vt:lpstr>
      <vt:lpstr>Deploy to Heroku – Push &amp; Migrate</vt:lpstr>
      <vt:lpstr>Complete!</vt:lpstr>
      <vt:lpstr>Lets Recap</vt:lpstr>
      <vt:lpstr>Resources (1/2)</vt:lpstr>
      <vt:lpstr>Resources (2/2)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2017-07-17T02:23:45Z</dcterms:created>
  <dcterms:modified xsi:type="dcterms:W3CDTF">2017-08-17T00:29:01Z</dcterms:modified>
</cp:coreProperties>
</file>